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2" r:id="rId6"/>
    <p:sldId id="260" r:id="rId7"/>
    <p:sldId id="264" r:id="rId8"/>
    <p:sldId id="263" r:id="rId9"/>
    <p:sldId id="271" r:id="rId10"/>
    <p:sldId id="265" r:id="rId11"/>
    <p:sldId id="2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6" autoAdjust="0"/>
    <p:restoredTop sz="94660"/>
  </p:normalViewPr>
  <p:slideViewPr>
    <p:cSldViewPr snapToGrid="0">
      <p:cViewPr varScale="1">
        <p:scale>
          <a:sx n="133" d="100"/>
          <a:sy n="133" d="100"/>
        </p:scale>
        <p:origin x="13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10/18/2025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10/18/2025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10/18/2025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10/18/2025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10/18/2025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10/18/2025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10/18/2025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issingkids.org/home" TargetMode="External"/><Relationship Id="rId7" Type="http://schemas.openxmlformats.org/officeDocument/2006/relationships/hyperlink" Target="https://www.capsa.org/" TargetMode="Externa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hyperlink" Target="https://www.cachecounty.org/victim-services/" TargetMode="External"/><Relationship Id="rId5" Type="http://schemas.openxmlformats.org/officeDocument/2006/relationships/hyperlink" Target="https://www.ccsdut.org/" TargetMode="External"/><Relationship Id="rId4" Type="http://schemas.openxmlformats.org/officeDocument/2006/relationships/hyperlink" Target="https://www.thorn.or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D60F9-E0A2-41F3-01A1-DCEC9888C549}"/>
              </a:ext>
            </a:extLst>
          </p:cNvPr>
          <p:cNvSpPr>
            <a:spLocks noGrp="1"/>
          </p:cNvSpPr>
          <p:nvPr>
            <p:ph type="ctrTitle"/>
          </p:nvPr>
        </p:nvSpPr>
        <p:spPr>
          <a:xfrm>
            <a:off x="1371600" y="2630529"/>
            <a:ext cx="9448800" cy="1825096"/>
          </a:xfrm>
        </p:spPr>
        <p:txBody>
          <a:bodyPr>
            <a:normAutofit fontScale="90000"/>
          </a:bodyPr>
          <a:lstStyle/>
          <a:p>
            <a:r>
              <a:rPr lang="en-US" dirty="0">
                <a:solidFill>
                  <a:srgbClr val="FFFF00"/>
                </a:solidFill>
                <a:latin typeface="Century Schoolbook" panose="02040604050505020304" pitchFamily="18" charset="0"/>
              </a:rPr>
              <a:t>Sextortion &amp; Internet safety</a:t>
            </a:r>
            <a:br>
              <a:rPr lang="en-US" dirty="0">
                <a:solidFill>
                  <a:srgbClr val="FFFF00"/>
                </a:solidFill>
              </a:rPr>
            </a:br>
            <a:endParaRPr lang="en-US" dirty="0">
              <a:solidFill>
                <a:srgbClr val="FFFF00"/>
              </a:solidFill>
            </a:endParaRPr>
          </a:p>
        </p:txBody>
      </p:sp>
      <p:sp>
        <p:nvSpPr>
          <p:cNvPr id="3" name="Subtitle 2">
            <a:extLst>
              <a:ext uri="{FF2B5EF4-FFF2-40B4-BE49-F238E27FC236}">
                <a16:creationId xmlns:a16="http://schemas.microsoft.com/office/drawing/2014/main" id="{54D23776-B3F2-9A3B-5938-729B586DC257}"/>
              </a:ext>
            </a:extLst>
          </p:cNvPr>
          <p:cNvSpPr>
            <a:spLocks noGrp="1"/>
          </p:cNvSpPr>
          <p:nvPr>
            <p:ph type="subTitle" idx="1"/>
          </p:nvPr>
        </p:nvSpPr>
        <p:spPr>
          <a:xfrm>
            <a:off x="1371600" y="3928763"/>
            <a:ext cx="9448800" cy="685800"/>
          </a:xfrm>
        </p:spPr>
        <p:txBody>
          <a:bodyPr>
            <a:normAutofit fontScale="92500" lnSpcReduction="10000"/>
          </a:bodyPr>
          <a:lstStyle/>
          <a:p>
            <a:r>
              <a:rPr lang="en-US" dirty="0">
                <a:solidFill>
                  <a:srgbClr val="FFFF00"/>
                </a:solidFill>
                <a:latin typeface="Century Schoolbook" panose="02040604050505020304" pitchFamily="18" charset="0"/>
              </a:rPr>
              <a:t>Chief Kent Goodrich </a:t>
            </a:r>
          </a:p>
          <a:p>
            <a:r>
              <a:rPr lang="en-US" dirty="0">
                <a:solidFill>
                  <a:srgbClr val="FFFF00"/>
                </a:solidFill>
                <a:latin typeface="Century Schoolbook" panose="02040604050505020304" pitchFamily="18" charset="0"/>
              </a:rPr>
              <a:t>North Park Police Agency</a:t>
            </a:r>
          </a:p>
          <a:p>
            <a:endParaRPr lang="en-US" dirty="0">
              <a:solidFill>
                <a:srgbClr val="FFFF00"/>
              </a:solidFill>
            </a:endParaRPr>
          </a:p>
        </p:txBody>
      </p:sp>
    </p:spTree>
    <p:extLst>
      <p:ext uri="{BB962C8B-B14F-4D97-AF65-F5344CB8AC3E}">
        <p14:creationId xmlns:p14="http://schemas.microsoft.com/office/powerpoint/2010/main" val="1000242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AI-generated content may be incorrect.">
            <a:extLst>
              <a:ext uri="{FF2B5EF4-FFF2-40B4-BE49-F238E27FC236}">
                <a16:creationId xmlns:a16="http://schemas.microsoft.com/office/drawing/2014/main" id="{3879A7BF-C382-75B8-64E9-DCE47E9FE4B2}"/>
              </a:ext>
            </a:extLst>
          </p:cNvPr>
          <p:cNvPicPr>
            <a:picLocks noChangeAspect="1"/>
          </p:cNvPicPr>
          <p:nvPr/>
        </p:nvPicPr>
        <p:blipFill>
          <a:blip r:embed="rId2"/>
          <a:stretch>
            <a:fillRect/>
          </a:stretch>
        </p:blipFill>
        <p:spPr>
          <a:xfrm>
            <a:off x="5968314" y="2446002"/>
            <a:ext cx="6025713" cy="4004225"/>
          </a:xfrm>
          <a:prstGeom prst="rect">
            <a:avLst/>
          </a:prstGeom>
        </p:spPr>
      </p:pic>
      <p:sp>
        <p:nvSpPr>
          <p:cNvPr id="6" name="TextBox 5">
            <a:extLst>
              <a:ext uri="{FF2B5EF4-FFF2-40B4-BE49-F238E27FC236}">
                <a16:creationId xmlns:a16="http://schemas.microsoft.com/office/drawing/2014/main" id="{13E32A0B-B496-992F-2F98-C1FA8661C7EE}"/>
              </a:ext>
            </a:extLst>
          </p:cNvPr>
          <p:cNvSpPr txBox="1"/>
          <p:nvPr/>
        </p:nvSpPr>
        <p:spPr>
          <a:xfrm>
            <a:off x="160638" y="1865871"/>
            <a:ext cx="5807676" cy="2862322"/>
          </a:xfrm>
          <a:prstGeom prst="rect">
            <a:avLst/>
          </a:prstGeom>
          <a:noFill/>
        </p:spPr>
        <p:txBody>
          <a:bodyPr wrap="square" rtlCol="0">
            <a:spAutoFit/>
          </a:bodyPr>
          <a:lstStyle/>
          <a:p>
            <a:r>
              <a:rPr lang="en-US" dirty="0">
                <a:solidFill>
                  <a:srgbClr val="FFFF00"/>
                </a:solidFill>
                <a:hlinkClick r:id="rId3">
                  <a:extLst>
                    <a:ext uri="{A12FA001-AC4F-418D-AE19-62706E023703}">
                      <ahyp:hlinkClr xmlns:ahyp="http://schemas.microsoft.com/office/drawing/2018/hyperlinkcolor" val="tx"/>
                    </a:ext>
                  </a:extLst>
                </a:hlinkClick>
              </a:rPr>
              <a:t>National Center for Missing &amp; Exploited Children (NCMEC)</a:t>
            </a:r>
          </a:p>
          <a:p>
            <a:r>
              <a:rPr lang="en-US" dirty="0">
                <a:solidFill>
                  <a:srgbClr val="FFFF00"/>
                </a:solidFill>
                <a:hlinkClick r:id="rId4">
                  <a:extLst>
                    <a:ext uri="{A12FA001-AC4F-418D-AE19-62706E023703}">
                      <ahyp:hlinkClr xmlns:ahyp="http://schemas.microsoft.com/office/drawing/2018/hyperlinkcolor" val="tx"/>
                    </a:ext>
                  </a:extLst>
                </a:hlinkClick>
              </a:rPr>
              <a:t>https://www.thorn.org/</a:t>
            </a:r>
            <a:r>
              <a:rPr lang="en-US" dirty="0">
                <a:solidFill>
                  <a:srgbClr val="FFFF00"/>
                </a:solidFill>
              </a:rPr>
              <a:t>  </a:t>
            </a:r>
          </a:p>
          <a:p>
            <a:r>
              <a:rPr lang="en-US" dirty="0">
                <a:solidFill>
                  <a:srgbClr val="FFFF00"/>
                </a:solidFill>
                <a:hlinkClick r:id="rId5">
                  <a:extLst>
                    <a:ext uri="{A12FA001-AC4F-418D-AE19-62706E023703}">
                      <ahyp:hlinkClr xmlns:ahyp="http://schemas.microsoft.com/office/drawing/2018/hyperlinkcolor" val="tx"/>
                    </a:ext>
                  </a:extLst>
                </a:hlinkClick>
              </a:rPr>
              <a:t>https://www.ccsdut.org</a:t>
            </a:r>
            <a:r>
              <a:rPr lang="en-US" dirty="0">
                <a:solidFill>
                  <a:srgbClr val="FFFF00"/>
                </a:solidFill>
              </a:rPr>
              <a:t> </a:t>
            </a:r>
          </a:p>
          <a:p>
            <a:r>
              <a:rPr lang="en-US" dirty="0">
                <a:solidFill>
                  <a:srgbClr val="FFFF00"/>
                </a:solidFill>
                <a:hlinkClick r:id="rId6">
                  <a:extLst>
                    <a:ext uri="{A12FA001-AC4F-418D-AE19-62706E023703}">
                      <ahyp:hlinkClr xmlns:ahyp="http://schemas.microsoft.com/office/drawing/2018/hyperlinkcolor" val="tx"/>
                    </a:ext>
                  </a:extLst>
                </a:hlinkClick>
              </a:rPr>
              <a:t>https://www.cachecounty.org/victim-services/</a:t>
            </a:r>
            <a:r>
              <a:rPr lang="en-US" dirty="0">
                <a:solidFill>
                  <a:srgbClr val="FFFF00"/>
                </a:solidFill>
              </a:rPr>
              <a:t> </a:t>
            </a:r>
          </a:p>
          <a:p>
            <a:r>
              <a:rPr lang="en-US" dirty="0">
                <a:solidFill>
                  <a:srgbClr val="FFFF00"/>
                </a:solidFill>
                <a:hlinkClick r:id="rId7">
                  <a:extLst>
                    <a:ext uri="{A12FA001-AC4F-418D-AE19-62706E023703}">
                      <ahyp:hlinkClr xmlns:ahyp="http://schemas.microsoft.com/office/drawing/2018/hyperlinkcolor" val="tx"/>
                    </a:ext>
                  </a:extLst>
                </a:hlinkClick>
              </a:rPr>
              <a:t>https://www.capsa.org/</a:t>
            </a:r>
            <a:endParaRPr lang="en-US" dirty="0">
              <a:solidFill>
                <a:srgbClr val="FFFF00"/>
              </a:solidFill>
            </a:endParaRPr>
          </a:p>
          <a:p>
            <a:r>
              <a:rPr lang="en-US" dirty="0">
                <a:solidFill>
                  <a:srgbClr val="FFFF00"/>
                </a:solidFill>
              </a:rPr>
              <a:t>Bear River Health Department</a:t>
            </a:r>
          </a:p>
          <a:p>
            <a:endParaRPr lang="en-US" dirty="0">
              <a:solidFill>
                <a:srgbClr val="FFFF00"/>
              </a:solidFill>
            </a:endParaRPr>
          </a:p>
          <a:p>
            <a:r>
              <a:rPr lang="en-US" dirty="0">
                <a:solidFill>
                  <a:srgbClr val="FFFF00"/>
                </a:solidFill>
              </a:rPr>
              <a:t>Reports can be taken from any law enforcement agency.</a:t>
            </a:r>
          </a:p>
        </p:txBody>
      </p:sp>
      <p:sp>
        <p:nvSpPr>
          <p:cNvPr id="7" name="TextBox 6">
            <a:extLst>
              <a:ext uri="{FF2B5EF4-FFF2-40B4-BE49-F238E27FC236}">
                <a16:creationId xmlns:a16="http://schemas.microsoft.com/office/drawing/2014/main" id="{D8498D75-BCE7-1C9C-37C5-5FD6BA26DEC4}"/>
              </a:ext>
            </a:extLst>
          </p:cNvPr>
          <p:cNvSpPr txBox="1"/>
          <p:nvPr/>
        </p:nvSpPr>
        <p:spPr>
          <a:xfrm>
            <a:off x="6660292" y="840258"/>
            <a:ext cx="4831492" cy="584775"/>
          </a:xfrm>
          <a:prstGeom prst="rect">
            <a:avLst/>
          </a:prstGeom>
          <a:noFill/>
        </p:spPr>
        <p:txBody>
          <a:bodyPr wrap="square" rtlCol="0">
            <a:spAutoFit/>
          </a:bodyPr>
          <a:lstStyle/>
          <a:p>
            <a:r>
              <a:rPr lang="en-US" sz="3200" dirty="0">
                <a:solidFill>
                  <a:srgbClr val="FFFF00"/>
                </a:solidFill>
              </a:rPr>
              <a:t>Resources to consider</a:t>
            </a:r>
          </a:p>
        </p:txBody>
      </p:sp>
    </p:spTree>
    <p:extLst>
      <p:ext uri="{BB962C8B-B14F-4D97-AF65-F5344CB8AC3E}">
        <p14:creationId xmlns:p14="http://schemas.microsoft.com/office/powerpoint/2010/main" val="3994920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F30F2-DEA3-CB09-BB1D-34C9AFE47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7EABFF-4F80-F0BC-A1CF-ED597BF374E6}"/>
              </a:ext>
            </a:extLst>
          </p:cNvPr>
          <p:cNvSpPr>
            <a:spLocks noGrp="1"/>
          </p:cNvSpPr>
          <p:nvPr>
            <p:ph type="ctrTitle"/>
          </p:nvPr>
        </p:nvSpPr>
        <p:spPr>
          <a:xfrm>
            <a:off x="0" y="2037600"/>
            <a:ext cx="9270256" cy="1771200"/>
          </a:xfrm>
        </p:spPr>
        <p:txBody>
          <a:bodyPr>
            <a:normAutofit/>
          </a:bodyPr>
          <a:lstStyle/>
          <a:p>
            <a:pPr algn="ctr"/>
            <a:r>
              <a:rPr lang="en-US" sz="5400" dirty="0">
                <a:solidFill>
                  <a:srgbClr val="FFFF00"/>
                </a:solidFill>
              </a:rPr>
              <a:t>Chief Kent Goodrich</a:t>
            </a:r>
            <a:br>
              <a:rPr lang="en-US" dirty="0">
                <a:solidFill>
                  <a:srgbClr val="FFFF00"/>
                </a:solidFill>
              </a:rPr>
            </a:br>
            <a:endParaRPr lang="en-US" dirty="0">
              <a:solidFill>
                <a:srgbClr val="FFFF00"/>
              </a:solidFill>
            </a:endParaRPr>
          </a:p>
        </p:txBody>
      </p:sp>
      <p:sp>
        <p:nvSpPr>
          <p:cNvPr id="6" name="TextBox 5">
            <a:extLst>
              <a:ext uri="{FF2B5EF4-FFF2-40B4-BE49-F238E27FC236}">
                <a16:creationId xmlns:a16="http://schemas.microsoft.com/office/drawing/2014/main" id="{1AEFBB37-46C3-099A-8AC8-4FD27590DD2A}"/>
              </a:ext>
            </a:extLst>
          </p:cNvPr>
          <p:cNvSpPr txBox="1"/>
          <p:nvPr/>
        </p:nvSpPr>
        <p:spPr>
          <a:xfrm>
            <a:off x="737286" y="3032495"/>
            <a:ext cx="4085968" cy="1077218"/>
          </a:xfrm>
          <a:prstGeom prst="rect">
            <a:avLst/>
          </a:prstGeom>
          <a:noFill/>
        </p:spPr>
        <p:txBody>
          <a:bodyPr wrap="square" rtlCol="0">
            <a:spAutoFit/>
          </a:bodyPr>
          <a:lstStyle/>
          <a:p>
            <a:r>
              <a:rPr lang="en-US" sz="3200" dirty="0">
                <a:solidFill>
                  <a:srgbClr val="FFFF00"/>
                </a:solidFill>
              </a:rPr>
              <a:t>435-753-7600</a:t>
            </a:r>
          </a:p>
          <a:p>
            <a:r>
              <a:rPr lang="en-US" sz="3200" dirty="0">
                <a:solidFill>
                  <a:srgbClr val="FFFF00"/>
                </a:solidFill>
              </a:rPr>
              <a:t>chief@nppdut.gov</a:t>
            </a:r>
          </a:p>
        </p:txBody>
      </p:sp>
      <p:pic>
        <p:nvPicPr>
          <p:cNvPr id="4" name="Picture 3">
            <a:extLst>
              <a:ext uri="{FF2B5EF4-FFF2-40B4-BE49-F238E27FC236}">
                <a16:creationId xmlns:a16="http://schemas.microsoft.com/office/drawing/2014/main" id="{D13D23D8-F660-EF5D-E033-E8CC3A8AA24A}"/>
              </a:ext>
            </a:extLst>
          </p:cNvPr>
          <p:cNvPicPr>
            <a:picLocks noChangeAspect="1"/>
          </p:cNvPicPr>
          <p:nvPr/>
        </p:nvPicPr>
        <p:blipFill>
          <a:blip r:embed="rId2"/>
          <a:stretch>
            <a:fillRect/>
          </a:stretch>
        </p:blipFill>
        <p:spPr>
          <a:xfrm>
            <a:off x="9369110" y="724531"/>
            <a:ext cx="2507725" cy="3761374"/>
          </a:xfrm>
          <a:prstGeom prst="rect">
            <a:avLst/>
          </a:prstGeom>
        </p:spPr>
      </p:pic>
    </p:spTree>
    <p:extLst>
      <p:ext uri="{BB962C8B-B14F-4D97-AF65-F5344CB8AC3E}">
        <p14:creationId xmlns:p14="http://schemas.microsoft.com/office/powerpoint/2010/main" val="4127154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6240-BF62-1407-FE09-00A32AD865C9}"/>
              </a:ext>
            </a:extLst>
          </p:cNvPr>
          <p:cNvSpPr>
            <a:spLocks noGrp="1"/>
          </p:cNvSpPr>
          <p:nvPr>
            <p:ph type="title"/>
          </p:nvPr>
        </p:nvSpPr>
        <p:spPr>
          <a:xfrm>
            <a:off x="592200" y="760800"/>
            <a:ext cx="6873240" cy="1600200"/>
          </a:xfrm>
        </p:spPr>
        <p:txBody>
          <a:bodyPr/>
          <a:lstStyle/>
          <a:p>
            <a:r>
              <a:rPr lang="en-US" dirty="0">
                <a:solidFill>
                  <a:srgbClr val="FFFF00"/>
                </a:solidFill>
                <a:latin typeface="Century Schoolbook" panose="02040604050505020304" pitchFamily="18" charset="0"/>
              </a:rPr>
              <a:t>Sextortion</a:t>
            </a:r>
            <a:r>
              <a:rPr lang="en-US" dirty="0">
                <a:latin typeface="Century Schoolbook" panose="02040604050505020304" pitchFamily="18" charset="0"/>
              </a:rPr>
              <a:t>-What Parents Should Know</a:t>
            </a:r>
          </a:p>
        </p:txBody>
      </p:sp>
      <p:pic>
        <p:nvPicPr>
          <p:cNvPr id="6" name="Picture Placeholder 5" descr="Text&#10;&#10;AI-generated content may be incorrect.">
            <a:extLst>
              <a:ext uri="{FF2B5EF4-FFF2-40B4-BE49-F238E27FC236}">
                <a16:creationId xmlns:a16="http://schemas.microsoft.com/office/drawing/2014/main" id="{C97808DC-F97D-241C-758C-A6B97A4BD88B}"/>
              </a:ext>
            </a:extLst>
          </p:cNvPr>
          <p:cNvPicPr>
            <a:picLocks noGrp="1" noChangeAspect="1"/>
          </p:cNvPicPr>
          <p:nvPr>
            <p:ph type="pic" idx="1"/>
          </p:nvPr>
        </p:nvPicPr>
        <p:blipFill>
          <a:blip r:embed="rId2"/>
          <a:srcRect l="642" r="642"/>
          <a:stretch>
            <a:fillRect/>
          </a:stretch>
        </p:blipFill>
        <p:spPr>
          <a:xfrm>
            <a:off x="7821827" y="457347"/>
            <a:ext cx="4079789" cy="6119684"/>
          </a:xfrm>
        </p:spPr>
      </p:pic>
      <p:sp>
        <p:nvSpPr>
          <p:cNvPr id="4" name="Text Placeholder 3">
            <a:extLst>
              <a:ext uri="{FF2B5EF4-FFF2-40B4-BE49-F238E27FC236}">
                <a16:creationId xmlns:a16="http://schemas.microsoft.com/office/drawing/2014/main" id="{C13B41AA-669C-C365-0FC6-E36F2BAFC97C}"/>
              </a:ext>
            </a:extLst>
          </p:cNvPr>
          <p:cNvSpPr>
            <a:spLocks noGrp="1"/>
          </p:cNvSpPr>
          <p:nvPr>
            <p:ph type="body" sz="half" idx="2"/>
          </p:nvPr>
        </p:nvSpPr>
        <p:spPr>
          <a:xfrm>
            <a:off x="664200" y="2440199"/>
            <a:ext cx="6873240" cy="3657001"/>
          </a:xfrm>
        </p:spPr>
        <p:txBody>
          <a:bodyPr>
            <a:normAutofit fontScale="92500" lnSpcReduction="10000"/>
          </a:bodyPr>
          <a:lstStyle/>
          <a:p>
            <a:r>
              <a:rPr lang="en-US" dirty="0">
                <a:solidFill>
                  <a:srgbClr val="FFFF00"/>
                </a:solidFill>
                <a:latin typeface="Century Schoolbook" panose="02040604050505020304" pitchFamily="18" charset="0"/>
              </a:rPr>
              <a:t>Sextortion: </a:t>
            </a:r>
            <a:r>
              <a:rPr lang="en-US" i="1" dirty="0">
                <a:solidFill>
                  <a:srgbClr val="FFFF00"/>
                </a:solidFill>
                <a:latin typeface="Century Schoolbook" panose="02040604050505020304" pitchFamily="18" charset="0"/>
                <a:cs typeface="Arial" panose="020B0604020202020204" pitchFamily="34" charset="0"/>
              </a:rPr>
              <a:t>the practice of extorting money or sexual favors from someone by threatening to reveal evidence of their sexual activity.</a:t>
            </a:r>
          </a:p>
          <a:p>
            <a:endParaRPr lang="en-US" i="1" dirty="0">
              <a:latin typeface="Century Schoolbook" panose="02040604050505020304" pitchFamily="18" charset="0"/>
              <a:cs typeface="Arial" panose="020B0604020202020204" pitchFamily="34" charset="0"/>
            </a:endParaRPr>
          </a:p>
          <a:p>
            <a:r>
              <a:rPr lang="en-US" i="0" dirty="0">
                <a:solidFill>
                  <a:srgbClr val="FFFF00"/>
                </a:solidFill>
                <a:effectLst/>
                <a:latin typeface="Century Schoolbook" panose="02040604050505020304" pitchFamily="18" charset="0"/>
              </a:rPr>
              <a:t>Sextortion</a:t>
            </a:r>
            <a:r>
              <a:rPr lang="en-US" i="0" dirty="0">
                <a:solidFill>
                  <a:schemeClr val="tx1"/>
                </a:solidFill>
                <a:effectLst/>
                <a:latin typeface="Century Schoolbook" panose="02040604050505020304" pitchFamily="18" charset="0"/>
              </a:rPr>
              <a:t> can start on any site, app, messaging platform, or game where people meet and communicate. In some cases, the first contact from the criminal will be a threat. The person may claim to already have a revealing picture or video of a child that will be shared if the victim does not send more pictures. </a:t>
            </a:r>
          </a:p>
          <a:p>
            <a:r>
              <a:rPr lang="en-US" i="0" dirty="0">
                <a:solidFill>
                  <a:schemeClr val="tx1"/>
                </a:solidFill>
                <a:effectLst/>
                <a:latin typeface="Century Schoolbook" panose="02040604050505020304" pitchFamily="18" charset="0"/>
              </a:rPr>
              <a:t>More often, however, this crime starts when young people believe they are communicating with someone their own age who is interested in a relationship or with someone who is offering something of value. </a:t>
            </a:r>
          </a:p>
          <a:p>
            <a:r>
              <a:rPr lang="en-US" dirty="0">
                <a:latin typeface="Century Schoolbook" panose="02040604050505020304" pitchFamily="18" charset="0"/>
                <a:cs typeface="Arial" panose="020B0604020202020204" pitchFamily="34" charset="0"/>
              </a:rPr>
              <a:t>After the criminals have one or more videos or pictures, they threaten to publish that content, or they threaten violence, to get the victim to provide more images. The shame, fear, and confusion children feel when they are caught in this cycle often prevents them from asking for help or reporting the abuse. </a:t>
            </a:r>
          </a:p>
          <a:p>
            <a:endParaRPr lang="en-US" dirty="0">
              <a:latin typeface="Century Schoolbook" panose="02040604050505020304" pitchFamily="18" charset="0"/>
              <a:cs typeface="Arial" panose="020B0604020202020204" pitchFamily="34" charset="0"/>
            </a:endParaRPr>
          </a:p>
          <a:p>
            <a:endParaRPr lang="en-US" i="0" dirty="0">
              <a:solidFill>
                <a:schemeClr val="tx1"/>
              </a:solidFill>
              <a:effectLst/>
              <a:latin typeface="Century Schoolbook" panose="02040604050505020304" pitchFamily="18" charset="0"/>
            </a:endParaRPr>
          </a:p>
          <a:p>
            <a:endParaRPr lang="en-US" i="1" dirty="0">
              <a:cs typeface="Arial" panose="020B0604020202020204" pitchFamily="34" charset="0"/>
            </a:endParaRPr>
          </a:p>
          <a:p>
            <a:endParaRPr lang="en-US" dirty="0"/>
          </a:p>
        </p:txBody>
      </p:sp>
    </p:spTree>
    <p:extLst>
      <p:ext uri="{BB962C8B-B14F-4D97-AF65-F5344CB8AC3E}">
        <p14:creationId xmlns:p14="http://schemas.microsoft.com/office/powerpoint/2010/main" val="5574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BA01E2-75F1-A1F7-16CE-9200972A9E9E}"/>
              </a:ext>
            </a:extLst>
          </p:cNvPr>
          <p:cNvSpPr txBox="1"/>
          <p:nvPr/>
        </p:nvSpPr>
        <p:spPr>
          <a:xfrm>
            <a:off x="255437" y="1355810"/>
            <a:ext cx="5078629" cy="1569660"/>
          </a:xfrm>
          <a:prstGeom prst="rect">
            <a:avLst/>
          </a:prstGeom>
          <a:noFill/>
        </p:spPr>
        <p:txBody>
          <a:bodyPr wrap="square" rtlCol="0">
            <a:spAutoFit/>
          </a:bodyPr>
          <a:lstStyle/>
          <a:p>
            <a:r>
              <a:rPr lang="en-US" sz="3200" dirty="0">
                <a:solidFill>
                  <a:srgbClr val="FFFF00"/>
                </a:solidFill>
                <a:latin typeface="Century Schoolbook" panose="02040604050505020304" pitchFamily="18" charset="0"/>
              </a:rPr>
              <a:t>Sextortion: </a:t>
            </a:r>
            <a:r>
              <a:rPr lang="en-US" sz="3200" dirty="0">
                <a:latin typeface="Century Schoolbook" panose="02040604050505020304" pitchFamily="18" charset="0"/>
              </a:rPr>
              <a:t>An ever-increasing problem for the valley.</a:t>
            </a:r>
          </a:p>
        </p:txBody>
      </p:sp>
      <p:pic>
        <p:nvPicPr>
          <p:cNvPr id="8" name="Picture 7" descr="Graphical user interface, application&#10;&#10;AI-generated content may be incorrect.">
            <a:extLst>
              <a:ext uri="{FF2B5EF4-FFF2-40B4-BE49-F238E27FC236}">
                <a16:creationId xmlns:a16="http://schemas.microsoft.com/office/drawing/2014/main" id="{F18D4B23-A6A0-C9DF-D50F-8D664511449A}"/>
              </a:ext>
            </a:extLst>
          </p:cNvPr>
          <p:cNvPicPr>
            <a:picLocks noChangeAspect="1"/>
          </p:cNvPicPr>
          <p:nvPr/>
        </p:nvPicPr>
        <p:blipFill>
          <a:blip r:embed="rId2"/>
          <a:stretch>
            <a:fillRect/>
          </a:stretch>
        </p:blipFill>
        <p:spPr>
          <a:xfrm>
            <a:off x="5511928" y="0"/>
            <a:ext cx="6659479" cy="6858000"/>
          </a:xfrm>
          <a:prstGeom prst="rect">
            <a:avLst/>
          </a:prstGeom>
        </p:spPr>
      </p:pic>
      <p:sp>
        <p:nvSpPr>
          <p:cNvPr id="9" name="TextBox 8">
            <a:extLst>
              <a:ext uri="{FF2B5EF4-FFF2-40B4-BE49-F238E27FC236}">
                <a16:creationId xmlns:a16="http://schemas.microsoft.com/office/drawing/2014/main" id="{600B8A59-02ED-72F4-DB7B-F30FEE5A4611}"/>
              </a:ext>
            </a:extLst>
          </p:cNvPr>
          <p:cNvSpPr txBox="1"/>
          <p:nvPr/>
        </p:nvSpPr>
        <p:spPr>
          <a:xfrm>
            <a:off x="445937" y="2976270"/>
            <a:ext cx="4497859" cy="341632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entury Schoolbook" panose="02040604050505020304" pitchFamily="18" charset="0"/>
              </a:rPr>
              <a:t>December 18, 2023—NL family seeking answers into the disappearance of their daughter.</a:t>
            </a:r>
          </a:p>
          <a:p>
            <a:pPr marL="285750" indent="-285750">
              <a:buFont typeface="Arial" panose="020B0604020202020204" pitchFamily="34" charset="0"/>
              <a:buChar char="•"/>
            </a:pPr>
            <a:r>
              <a:rPr lang="en-US" dirty="0">
                <a:latin typeface="Century Schoolbook" panose="02040604050505020304" pitchFamily="18" charset="0"/>
              </a:rPr>
              <a:t>March 21, 2024--PA firefighter arrested and extradited to Cache County accused preying on (2) teens.</a:t>
            </a:r>
          </a:p>
          <a:p>
            <a:pPr marL="285750" indent="-285750">
              <a:buFont typeface="Arial" panose="020B0604020202020204" pitchFamily="34" charset="0"/>
              <a:buChar char="•"/>
            </a:pPr>
            <a:r>
              <a:rPr lang="en-US" dirty="0">
                <a:latin typeface="Century Schoolbook" panose="02040604050505020304" pitchFamily="18" charset="0"/>
              </a:rPr>
              <a:t>Fall of 2024 our detectives worked another local sextortion case. The suspect in this case took a plea deal for (9) counts of exploitation, with each count carrying a 5-year sentence.</a:t>
            </a:r>
          </a:p>
        </p:txBody>
      </p:sp>
    </p:spTree>
    <p:extLst>
      <p:ext uri="{BB962C8B-B14F-4D97-AF65-F5344CB8AC3E}">
        <p14:creationId xmlns:p14="http://schemas.microsoft.com/office/powerpoint/2010/main" val="376807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6846B-3CB2-026A-F9AD-DE6B1A0FE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FEA1E9-DE8A-7EFE-6B42-B3CED0B803C3}"/>
              </a:ext>
            </a:extLst>
          </p:cNvPr>
          <p:cNvSpPr>
            <a:spLocks noGrp="1"/>
          </p:cNvSpPr>
          <p:nvPr>
            <p:ph type="title"/>
          </p:nvPr>
        </p:nvSpPr>
        <p:spPr>
          <a:xfrm>
            <a:off x="267318" y="343468"/>
            <a:ext cx="6873240" cy="1600200"/>
          </a:xfrm>
        </p:spPr>
        <p:txBody>
          <a:bodyPr/>
          <a:lstStyle/>
          <a:p>
            <a:r>
              <a:rPr lang="en-US" dirty="0">
                <a:solidFill>
                  <a:srgbClr val="FFFF00"/>
                </a:solidFill>
                <a:latin typeface="Century Schoolbook" panose="02040604050505020304" pitchFamily="18" charset="0"/>
              </a:rPr>
              <a:t>Teen communication </a:t>
            </a:r>
          </a:p>
        </p:txBody>
      </p:sp>
      <p:sp>
        <p:nvSpPr>
          <p:cNvPr id="4" name="Text Placeholder 3">
            <a:extLst>
              <a:ext uri="{FF2B5EF4-FFF2-40B4-BE49-F238E27FC236}">
                <a16:creationId xmlns:a16="http://schemas.microsoft.com/office/drawing/2014/main" id="{DE0F5ED4-4B1F-ADD9-3070-7847A2431A8F}"/>
              </a:ext>
            </a:extLst>
          </p:cNvPr>
          <p:cNvSpPr>
            <a:spLocks noGrp="1"/>
          </p:cNvSpPr>
          <p:nvPr>
            <p:ph type="body" sz="half" idx="2"/>
          </p:nvPr>
        </p:nvSpPr>
        <p:spPr>
          <a:xfrm>
            <a:off x="267318" y="1943668"/>
            <a:ext cx="6873240" cy="4570864"/>
          </a:xfrm>
        </p:spPr>
        <p:txBody>
          <a:bodyPr>
            <a:normAutofit/>
          </a:bodyPr>
          <a:lstStyle/>
          <a:p>
            <a:pPr marL="285750" indent="-285750">
              <a:buFont typeface="Arial" panose="020B0604020202020204" pitchFamily="34" charset="0"/>
              <a:buChar char="•"/>
            </a:pPr>
            <a:r>
              <a:rPr lang="en-US" dirty="0">
                <a:latin typeface="Century Schoolbook" panose="02040604050505020304" pitchFamily="18" charset="0"/>
                <a:cs typeface="Arial" panose="020B0604020202020204" pitchFamily="34" charset="0"/>
              </a:rPr>
              <a:t>Parents sometimes do not understand how their kids communicate.</a:t>
            </a:r>
          </a:p>
          <a:p>
            <a:pPr marL="285750" indent="-285750">
              <a:buFont typeface="Arial" panose="020B0604020202020204" pitchFamily="34" charset="0"/>
              <a:buChar char="•"/>
            </a:pPr>
            <a:r>
              <a:rPr lang="en-US" dirty="0">
                <a:latin typeface="Century Schoolbook" panose="02040604050505020304" pitchFamily="18" charset="0"/>
                <a:cs typeface="Arial" panose="020B0604020202020204" pitchFamily="34" charset="0"/>
              </a:rPr>
              <a:t>Confidence/Identity of teens are tied closely to phone/social media.</a:t>
            </a:r>
          </a:p>
          <a:p>
            <a:pPr marL="285750" indent="-285750">
              <a:buFont typeface="Arial" panose="020B0604020202020204" pitchFamily="34" charset="0"/>
              <a:buChar char="•"/>
            </a:pPr>
            <a:r>
              <a:rPr lang="en-US" dirty="0">
                <a:latin typeface="Century Schoolbook" panose="02040604050505020304" pitchFamily="18" charset="0"/>
                <a:cs typeface="Arial" panose="020B0604020202020204" pitchFamily="34" charset="0"/>
              </a:rPr>
              <a:t>False lies and accusations pose a real and heavy threat to teens. These threats come all hours of the day and night.</a:t>
            </a:r>
          </a:p>
          <a:p>
            <a:pPr marL="285750" indent="-285750">
              <a:buFont typeface="Arial" panose="020B0604020202020204" pitchFamily="34" charset="0"/>
              <a:buChar char="•"/>
            </a:pPr>
            <a:r>
              <a:rPr lang="en-US" dirty="0">
                <a:latin typeface="Century Schoolbook" panose="02040604050505020304" pitchFamily="18" charset="0"/>
                <a:cs typeface="Arial" panose="020B0604020202020204" pitchFamily="34" charset="0"/>
              </a:rPr>
              <a:t>The majority of teen conversations occurs through their cell phone or apps.</a:t>
            </a:r>
          </a:p>
          <a:p>
            <a:pPr marL="285750" indent="-285750">
              <a:buFont typeface="Arial" panose="020B0604020202020204" pitchFamily="34" charset="0"/>
              <a:buChar char="•"/>
            </a:pPr>
            <a:r>
              <a:rPr lang="en-US" dirty="0">
                <a:latin typeface="Century Schoolbook" panose="02040604050505020304" pitchFamily="18" charset="0"/>
                <a:cs typeface="Arial" panose="020B0604020202020204" pitchFamily="34" charset="0"/>
              </a:rPr>
              <a:t>Teens will often use their friend’s cell/electronic device  if they cannot use their own.</a:t>
            </a:r>
          </a:p>
          <a:p>
            <a:pPr marL="285750" indent="-285750">
              <a:buFont typeface="Arial" panose="020B0604020202020204" pitchFamily="34" charset="0"/>
              <a:buChar char="•"/>
            </a:pPr>
            <a:r>
              <a:rPr lang="en-US" dirty="0">
                <a:latin typeface="Century Schoolbook" panose="02040604050505020304" pitchFamily="18" charset="0"/>
                <a:cs typeface="Arial" panose="020B0604020202020204" pitchFamily="34" charset="0"/>
              </a:rPr>
              <a:t>Teens feel pressure to be liked (</a:t>
            </a:r>
            <a:r>
              <a:rPr lang="en-US" i="1" dirty="0">
                <a:latin typeface="Century Schoolbook" panose="02040604050505020304" pitchFamily="18" charset="0"/>
                <a:cs typeface="Arial" panose="020B0604020202020204" pitchFamily="34" charset="0"/>
              </a:rPr>
              <a:t>or not the target</a:t>
            </a:r>
            <a:r>
              <a:rPr lang="en-US" dirty="0">
                <a:latin typeface="Century Schoolbook" panose="02040604050505020304" pitchFamily="18" charset="0"/>
                <a:cs typeface="Arial" panose="020B0604020202020204" pitchFamily="34" charset="0"/>
              </a:rPr>
              <a:t>) and fall victim into sharing nude photos.</a:t>
            </a:r>
          </a:p>
          <a:p>
            <a:pPr marL="285750" indent="-285750">
              <a:buFont typeface="Arial" panose="020B0604020202020204" pitchFamily="34" charset="0"/>
              <a:buChar char="•"/>
            </a:pPr>
            <a:r>
              <a:rPr lang="en-US" dirty="0">
                <a:latin typeface="Century Schoolbook" panose="02040604050505020304" pitchFamily="18" charset="0"/>
                <a:cs typeface="Arial" panose="020B0604020202020204" pitchFamily="34" charset="0"/>
              </a:rPr>
              <a:t>Once photos are sent, any control over the situation is out of their hands. Teens either continue to send more pictures/money, or risk becoming a target for cyber bulling.</a:t>
            </a:r>
          </a:p>
          <a:p>
            <a:pPr marL="285750" indent="-285750">
              <a:buFont typeface="Arial" panose="020B0604020202020204" pitchFamily="34" charset="0"/>
              <a:buChar char="•"/>
            </a:pPr>
            <a:r>
              <a:rPr lang="en-US" dirty="0">
                <a:latin typeface="Century Schoolbook" panose="02040604050505020304" pitchFamily="18" charset="0"/>
                <a:cs typeface="Arial" panose="020B0604020202020204" pitchFamily="34" charset="0"/>
              </a:rPr>
              <a:t>Can lead to suicidal ideology.</a:t>
            </a:r>
          </a:p>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endParaRPr lang="en-US" dirty="0">
              <a:cs typeface="Arial" panose="020B0604020202020204" pitchFamily="34" charset="0"/>
            </a:endParaRPr>
          </a:p>
          <a:p>
            <a:endParaRPr lang="en-US" dirty="0"/>
          </a:p>
        </p:txBody>
      </p:sp>
      <p:pic>
        <p:nvPicPr>
          <p:cNvPr id="16" name="Picture Placeholder 15" descr="A picture containing text, person, indoor&#10;&#10;AI-generated content may be incorrect.">
            <a:extLst>
              <a:ext uri="{FF2B5EF4-FFF2-40B4-BE49-F238E27FC236}">
                <a16:creationId xmlns:a16="http://schemas.microsoft.com/office/drawing/2014/main" id="{0B29B876-C658-7D75-0FC8-32854B8A7448}"/>
              </a:ext>
            </a:extLst>
          </p:cNvPr>
          <p:cNvPicPr>
            <a:picLocks noGrp="1" noChangeAspect="1"/>
          </p:cNvPicPr>
          <p:nvPr>
            <p:ph type="pic" idx="1"/>
          </p:nvPr>
        </p:nvPicPr>
        <p:blipFill>
          <a:blip r:embed="rId2"/>
          <a:srcRect l="1440" r="1440"/>
          <a:stretch>
            <a:fillRect/>
          </a:stretch>
        </p:blipFill>
        <p:spPr>
          <a:xfrm>
            <a:off x="7885951" y="593124"/>
            <a:ext cx="3947605" cy="5921408"/>
          </a:xfrm>
        </p:spPr>
      </p:pic>
    </p:spTree>
    <p:extLst>
      <p:ext uri="{BB962C8B-B14F-4D97-AF65-F5344CB8AC3E}">
        <p14:creationId xmlns:p14="http://schemas.microsoft.com/office/powerpoint/2010/main" val="381850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D316A-8785-E7F4-4B8C-A5EF4C9E6FCE}"/>
              </a:ext>
            </a:extLst>
          </p:cNvPr>
          <p:cNvSpPr>
            <a:spLocks noGrp="1"/>
          </p:cNvSpPr>
          <p:nvPr>
            <p:ph type="title"/>
          </p:nvPr>
        </p:nvSpPr>
        <p:spPr>
          <a:xfrm>
            <a:off x="4367784" y="1351993"/>
            <a:ext cx="7675799" cy="1303867"/>
          </a:xfrm>
        </p:spPr>
        <p:txBody>
          <a:bodyPr>
            <a:normAutofit/>
          </a:bodyPr>
          <a:lstStyle/>
          <a:p>
            <a:r>
              <a:rPr lang="en-US" sz="3600" i="1" u="sng" dirty="0">
                <a:solidFill>
                  <a:srgbClr val="FF0000"/>
                </a:solidFill>
                <a:latin typeface="Century Schoolbook" panose="02040604050505020304" pitchFamily="18" charset="0"/>
              </a:rPr>
              <a:t>Red</a:t>
            </a:r>
            <a:r>
              <a:rPr lang="en-US" sz="3600" dirty="0">
                <a:solidFill>
                  <a:srgbClr val="FFFF00"/>
                </a:solidFill>
                <a:latin typeface="Century Schoolbook" panose="02040604050505020304" pitchFamily="18" charset="0"/>
              </a:rPr>
              <a:t> Flags with your teens</a:t>
            </a:r>
          </a:p>
        </p:txBody>
      </p:sp>
      <p:sp>
        <p:nvSpPr>
          <p:cNvPr id="3" name="Text Placeholder 2">
            <a:extLst>
              <a:ext uri="{FF2B5EF4-FFF2-40B4-BE49-F238E27FC236}">
                <a16:creationId xmlns:a16="http://schemas.microsoft.com/office/drawing/2014/main" id="{50F94AFB-D3DA-22B6-547B-24FF49D6466C}"/>
              </a:ext>
            </a:extLst>
          </p:cNvPr>
          <p:cNvSpPr>
            <a:spLocks noGrp="1"/>
          </p:cNvSpPr>
          <p:nvPr>
            <p:ph type="body" idx="1"/>
          </p:nvPr>
        </p:nvSpPr>
        <p:spPr>
          <a:xfrm>
            <a:off x="685799" y="2347200"/>
            <a:ext cx="3456432" cy="617320"/>
          </a:xfrm>
        </p:spPr>
        <p:txBody>
          <a:bodyPr/>
          <a:lstStyle/>
          <a:p>
            <a:r>
              <a:rPr lang="en-US" dirty="0">
                <a:solidFill>
                  <a:srgbClr val="FFFF00"/>
                </a:solidFill>
              </a:rPr>
              <a:t>Things to look for:</a:t>
            </a:r>
          </a:p>
        </p:txBody>
      </p:sp>
      <p:sp>
        <p:nvSpPr>
          <p:cNvPr id="4" name="Text Placeholder 3">
            <a:extLst>
              <a:ext uri="{FF2B5EF4-FFF2-40B4-BE49-F238E27FC236}">
                <a16:creationId xmlns:a16="http://schemas.microsoft.com/office/drawing/2014/main" id="{6AEDA119-6497-093F-B733-BA214AC7E74D}"/>
              </a:ext>
            </a:extLst>
          </p:cNvPr>
          <p:cNvSpPr>
            <a:spLocks noGrp="1"/>
          </p:cNvSpPr>
          <p:nvPr>
            <p:ph type="body" sz="half" idx="15"/>
          </p:nvPr>
        </p:nvSpPr>
        <p:spPr>
          <a:xfrm>
            <a:off x="685799" y="3301140"/>
            <a:ext cx="3456432" cy="3314132"/>
          </a:xfrm>
        </p:spPr>
        <p:txBody>
          <a:bodyPr>
            <a:normAutofit/>
          </a:bodyPr>
          <a:lstStyle/>
          <a:p>
            <a:pPr marL="342900" indent="-342900">
              <a:buAutoNum type="arabicPeriod"/>
            </a:pPr>
            <a:r>
              <a:rPr lang="en-US" sz="1600" dirty="0">
                <a:solidFill>
                  <a:srgbClr val="FFFF00"/>
                </a:solidFill>
                <a:latin typeface="Century Schoolbook" panose="02040604050505020304" pitchFamily="18" charset="0"/>
              </a:rPr>
              <a:t>Sudden changes in behavior, such as becoming withdrawn, anxious, or secretive.</a:t>
            </a:r>
          </a:p>
          <a:p>
            <a:pPr marL="342900" indent="-342900">
              <a:buAutoNum type="arabicPeriod"/>
            </a:pPr>
            <a:r>
              <a:rPr lang="en-US" sz="1600" dirty="0">
                <a:solidFill>
                  <a:srgbClr val="FFFF00"/>
                </a:solidFill>
                <a:latin typeface="Century Schoolbook" panose="02040604050505020304" pitchFamily="18" charset="0"/>
              </a:rPr>
              <a:t>Frequent and excessive use of electronic devices or social media platforms.</a:t>
            </a:r>
          </a:p>
          <a:p>
            <a:pPr marL="342900" indent="-342900">
              <a:buAutoNum type="arabicPeriod"/>
            </a:pPr>
            <a:r>
              <a:rPr lang="en-US" sz="1600" dirty="0">
                <a:solidFill>
                  <a:srgbClr val="FFFF00"/>
                </a:solidFill>
                <a:latin typeface="Century Schoolbook" panose="02040604050505020304" pitchFamily="18" charset="0"/>
              </a:rPr>
              <a:t>Unwillingness to discuss on-line activities or interactions with parents.</a:t>
            </a:r>
          </a:p>
          <a:p>
            <a:endParaRPr lang="en-US" sz="1600" dirty="0">
              <a:solidFill>
                <a:srgbClr val="FFFF00"/>
              </a:solidFill>
            </a:endParaRPr>
          </a:p>
          <a:p>
            <a:pPr marL="342900" indent="-342900">
              <a:buAutoNum type="arabicPeriod"/>
            </a:pPr>
            <a:endParaRPr lang="en-US" sz="1600" dirty="0"/>
          </a:p>
        </p:txBody>
      </p:sp>
      <p:sp>
        <p:nvSpPr>
          <p:cNvPr id="6" name="Text Placeholder 5">
            <a:extLst>
              <a:ext uri="{FF2B5EF4-FFF2-40B4-BE49-F238E27FC236}">
                <a16:creationId xmlns:a16="http://schemas.microsoft.com/office/drawing/2014/main" id="{C5015007-449E-F609-B6BA-95F84F60D71B}"/>
              </a:ext>
            </a:extLst>
          </p:cNvPr>
          <p:cNvSpPr>
            <a:spLocks noGrp="1"/>
          </p:cNvSpPr>
          <p:nvPr>
            <p:ph type="body" sz="half" idx="16"/>
          </p:nvPr>
        </p:nvSpPr>
        <p:spPr>
          <a:xfrm>
            <a:off x="4367784" y="3300654"/>
            <a:ext cx="3456432" cy="3314618"/>
          </a:xfrm>
        </p:spPr>
        <p:txBody>
          <a:bodyPr>
            <a:normAutofit/>
          </a:bodyPr>
          <a:lstStyle/>
          <a:p>
            <a:r>
              <a:rPr lang="en-US" sz="1600" dirty="0">
                <a:solidFill>
                  <a:srgbClr val="FFFF00"/>
                </a:solidFill>
                <a:latin typeface="Century Schoolbook" panose="02040604050505020304" pitchFamily="18" charset="0"/>
              </a:rPr>
              <a:t>4. Unexplained money or gift cards with no explanations as to how they were acquired.</a:t>
            </a:r>
          </a:p>
          <a:p>
            <a:r>
              <a:rPr lang="en-US" sz="1600" dirty="0">
                <a:solidFill>
                  <a:srgbClr val="FFFF00"/>
                </a:solidFill>
                <a:latin typeface="Century Schoolbook" panose="02040604050505020304" pitchFamily="18" charset="0"/>
              </a:rPr>
              <a:t>5. Receiving messages from unknown individuals. Sometimes the messages request explicit content or personal information.</a:t>
            </a:r>
          </a:p>
          <a:p>
            <a:r>
              <a:rPr lang="en-US" sz="1600" dirty="0">
                <a:solidFill>
                  <a:srgbClr val="FFFF00"/>
                </a:solidFill>
                <a:latin typeface="Century Schoolbook" panose="02040604050505020304" pitchFamily="18" charset="0"/>
              </a:rPr>
              <a:t>6. Teens that express fear or discomfort about certain online interactions or threats made by someone they met on-line.</a:t>
            </a:r>
          </a:p>
        </p:txBody>
      </p:sp>
      <p:sp>
        <p:nvSpPr>
          <p:cNvPr id="8" name="Text Placeholder 7">
            <a:extLst>
              <a:ext uri="{FF2B5EF4-FFF2-40B4-BE49-F238E27FC236}">
                <a16:creationId xmlns:a16="http://schemas.microsoft.com/office/drawing/2014/main" id="{0DE4C4CB-8343-70F2-451B-D9876B42B397}"/>
              </a:ext>
            </a:extLst>
          </p:cNvPr>
          <p:cNvSpPr>
            <a:spLocks noGrp="1"/>
          </p:cNvSpPr>
          <p:nvPr>
            <p:ph type="body" sz="half" idx="17"/>
          </p:nvPr>
        </p:nvSpPr>
        <p:spPr>
          <a:xfrm>
            <a:off x="8049769" y="3300654"/>
            <a:ext cx="3456432" cy="3314132"/>
          </a:xfrm>
        </p:spPr>
        <p:txBody>
          <a:bodyPr>
            <a:normAutofit/>
          </a:bodyPr>
          <a:lstStyle/>
          <a:p>
            <a:r>
              <a:rPr lang="en-US" sz="1600" dirty="0">
                <a:solidFill>
                  <a:srgbClr val="FFFF00"/>
                </a:solidFill>
                <a:latin typeface="Century Schoolbook" panose="02040604050505020304" pitchFamily="18" charset="0"/>
              </a:rPr>
              <a:t>7. Pay attention when teens abruptly delete social media accounts, threads, or create new accounts to post on.</a:t>
            </a:r>
          </a:p>
          <a:p>
            <a:r>
              <a:rPr lang="en-US" sz="1600" dirty="0">
                <a:solidFill>
                  <a:srgbClr val="FFFF00"/>
                </a:solidFill>
                <a:latin typeface="Century Schoolbook" panose="02040604050505020304" pitchFamily="18" charset="0"/>
              </a:rPr>
              <a:t>8. A decline in academic performance or interest in other activities they used to enjoy.</a:t>
            </a:r>
          </a:p>
          <a:p>
            <a:r>
              <a:rPr lang="en-US" sz="1600" dirty="0">
                <a:solidFill>
                  <a:srgbClr val="FFFF00"/>
                </a:solidFill>
                <a:latin typeface="Century Schoolbook" panose="02040604050505020304" pitchFamily="18" charset="0"/>
              </a:rPr>
              <a:t>9. Teens that go to a dark place and begin making comments about suicide or begin taking steps to end their life.</a:t>
            </a:r>
          </a:p>
        </p:txBody>
      </p:sp>
      <p:pic>
        <p:nvPicPr>
          <p:cNvPr id="10" name="Picture 9" descr="A picture containing text&#10;&#10;AI-generated content may be incorrect.">
            <a:extLst>
              <a:ext uri="{FF2B5EF4-FFF2-40B4-BE49-F238E27FC236}">
                <a16:creationId xmlns:a16="http://schemas.microsoft.com/office/drawing/2014/main" id="{4529340F-5AA6-5AA2-1D7A-28A79B28071D}"/>
              </a:ext>
            </a:extLst>
          </p:cNvPr>
          <p:cNvPicPr>
            <a:picLocks noChangeAspect="1"/>
          </p:cNvPicPr>
          <p:nvPr/>
        </p:nvPicPr>
        <p:blipFill>
          <a:blip r:embed="rId2"/>
          <a:stretch>
            <a:fillRect/>
          </a:stretch>
        </p:blipFill>
        <p:spPr>
          <a:xfrm>
            <a:off x="-1" y="0"/>
            <a:ext cx="4255201" cy="2292188"/>
          </a:xfrm>
          <a:prstGeom prst="rect">
            <a:avLst/>
          </a:prstGeom>
        </p:spPr>
      </p:pic>
    </p:spTree>
    <p:extLst>
      <p:ext uri="{BB962C8B-B14F-4D97-AF65-F5344CB8AC3E}">
        <p14:creationId xmlns:p14="http://schemas.microsoft.com/office/powerpoint/2010/main" val="240249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AI-generated content may be incorrect.">
            <a:extLst>
              <a:ext uri="{FF2B5EF4-FFF2-40B4-BE49-F238E27FC236}">
                <a16:creationId xmlns:a16="http://schemas.microsoft.com/office/drawing/2014/main" id="{AA86AB4F-9146-6790-9FEF-B19F64D20591}"/>
              </a:ext>
            </a:extLst>
          </p:cNvPr>
          <p:cNvPicPr>
            <a:picLocks noChangeAspect="1"/>
          </p:cNvPicPr>
          <p:nvPr/>
        </p:nvPicPr>
        <p:blipFill>
          <a:blip r:embed="rId2"/>
          <a:stretch>
            <a:fillRect/>
          </a:stretch>
        </p:blipFill>
        <p:spPr>
          <a:xfrm>
            <a:off x="6618760" y="0"/>
            <a:ext cx="5573240" cy="6858000"/>
          </a:xfrm>
          <a:prstGeom prst="rect">
            <a:avLst/>
          </a:prstGeom>
        </p:spPr>
      </p:pic>
      <p:sp>
        <p:nvSpPr>
          <p:cNvPr id="4" name="TextBox 3">
            <a:extLst>
              <a:ext uri="{FF2B5EF4-FFF2-40B4-BE49-F238E27FC236}">
                <a16:creationId xmlns:a16="http://schemas.microsoft.com/office/drawing/2014/main" id="{73350954-5813-0A86-3156-3578A16A7FD7}"/>
              </a:ext>
            </a:extLst>
          </p:cNvPr>
          <p:cNvSpPr txBox="1"/>
          <p:nvPr/>
        </p:nvSpPr>
        <p:spPr>
          <a:xfrm>
            <a:off x="428400" y="2928453"/>
            <a:ext cx="5749200" cy="1323439"/>
          </a:xfrm>
          <a:prstGeom prst="rect">
            <a:avLst/>
          </a:prstGeom>
          <a:noFill/>
        </p:spPr>
        <p:txBody>
          <a:bodyPr wrap="square" rtlCol="0">
            <a:spAutoFit/>
          </a:bodyPr>
          <a:lstStyle/>
          <a:p>
            <a:r>
              <a:rPr lang="en-US" sz="4000" dirty="0">
                <a:solidFill>
                  <a:schemeClr val="accent1"/>
                </a:solidFill>
                <a:latin typeface="Century Schoolbook" panose="02040604050505020304" pitchFamily="18" charset="0"/>
              </a:rPr>
              <a:t>Most Dangerous Apps for Teenagers</a:t>
            </a:r>
          </a:p>
        </p:txBody>
      </p:sp>
    </p:spTree>
    <p:extLst>
      <p:ext uri="{BB962C8B-B14F-4D97-AF65-F5344CB8AC3E}">
        <p14:creationId xmlns:p14="http://schemas.microsoft.com/office/powerpoint/2010/main" val="389909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83F65-3332-C86F-A132-A22A4A409D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EE6BF-2A9D-3103-0C2B-D4B8FDB360EB}"/>
              </a:ext>
            </a:extLst>
          </p:cNvPr>
          <p:cNvSpPr>
            <a:spLocks noGrp="1"/>
          </p:cNvSpPr>
          <p:nvPr>
            <p:ph type="title"/>
          </p:nvPr>
        </p:nvSpPr>
        <p:spPr>
          <a:xfrm>
            <a:off x="267318" y="343468"/>
            <a:ext cx="6873240" cy="1600200"/>
          </a:xfrm>
        </p:spPr>
        <p:txBody>
          <a:bodyPr/>
          <a:lstStyle/>
          <a:p>
            <a:r>
              <a:rPr lang="en-US" dirty="0">
                <a:solidFill>
                  <a:srgbClr val="FFFF00"/>
                </a:solidFill>
                <a:latin typeface="Century Schoolbook" panose="02040604050505020304" pitchFamily="18" charset="0"/>
              </a:rPr>
              <a:t>Foundational behaviors</a:t>
            </a:r>
          </a:p>
        </p:txBody>
      </p:sp>
      <p:sp>
        <p:nvSpPr>
          <p:cNvPr id="4" name="Text Placeholder 3">
            <a:extLst>
              <a:ext uri="{FF2B5EF4-FFF2-40B4-BE49-F238E27FC236}">
                <a16:creationId xmlns:a16="http://schemas.microsoft.com/office/drawing/2014/main" id="{D4A0FB4C-6427-F0EE-8E9E-2444720CD2A3}"/>
              </a:ext>
            </a:extLst>
          </p:cNvPr>
          <p:cNvSpPr>
            <a:spLocks noGrp="1"/>
          </p:cNvSpPr>
          <p:nvPr>
            <p:ph type="body" sz="half" idx="2"/>
          </p:nvPr>
        </p:nvSpPr>
        <p:spPr>
          <a:xfrm>
            <a:off x="267318" y="1943668"/>
            <a:ext cx="6873240" cy="4570864"/>
          </a:xfrm>
        </p:spPr>
        <p:txBody>
          <a:bodyPr>
            <a:normAutofit/>
          </a:bodyPr>
          <a:lstStyle/>
          <a:p>
            <a:pPr marL="285750" indent="-285750">
              <a:buFont typeface="Arial" panose="020B0604020202020204" pitchFamily="34" charset="0"/>
              <a:buChar char="•"/>
            </a:pPr>
            <a:endParaRPr lang="en-US" dirty="0">
              <a:cs typeface="Arial" panose="020B0604020202020204" pitchFamily="34" charset="0"/>
            </a:endParaRPr>
          </a:p>
          <a:p>
            <a:r>
              <a:rPr lang="en-US" dirty="0">
                <a:solidFill>
                  <a:srgbClr val="FFFF00"/>
                </a:solidFill>
                <a:latin typeface="Century Schoolbook" panose="02040604050505020304" pitchFamily="18" charset="0"/>
                <a:cs typeface="Arial" panose="020B0604020202020204" pitchFamily="34" charset="0"/>
              </a:rPr>
              <a:t>Parents, what type of foundations behaviors exist in your home?</a:t>
            </a:r>
          </a:p>
          <a:p>
            <a:endParaRPr lang="en-US" dirty="0">
              <a:solidFill>
                <a:srgbClr val="FFFF00"/>
              </a:solidFill>
              <a:latin typeface="Century Schoolbook" panose="02040604050505020304" pitchFamily="18" charset="0"/>
              <a:cs typeface="Arial" panose="020B0604020202020204" pitchFamily="34" charset="0"/>
            </a:endParaRPr>
          </a:p>
          <a:p>
            <a:pPr marL="742950" lvl="1" indent="-285750">
              <a:buFont typeface="Arial" panose="020B0604020202020204" pitchFamily="34" charset="0"/>
              <a:buChar char="•"/>
            </a:pPr>
            <a:r>
              <a:rPr lang="en-US" sz="1600" dirty="0">
                <a:solidFill>
                  <a:srgbClr val="FFFF00"/>
                </a:solidFill>
                <a:latin typeface="Century Schoolbook" panose="02040604050505020304" pitchFamily="18" charset="0"/>
                <a:cs typeface="Arial" panose="020B0604020202020204" pitchFamily="34" charset="0"/>
              </a:rPr>
              <a:t>Internet access…when and where is it allowed? Bathrooms, bedrooms, throughout the night?</a:t>
            </a:r>
          </a:p>
          <a:p>
            <a:pPr marL="742950" lvl="1" indent="-285750">
              <a:buFont typeface="Arial" panose="020B0604020202020204" pitchFamily="34" charset="0"/>
              <a:buChar char="•"/>
            </a:pPr>
            <a:r>
              <a:rPr lang="en-US" sz="1600" dirty="0">
                <a:solidFill>
                  <a:srgbClr val="FFFF00"/>
                </a:solidFill>
                <a:latin typeface="Century Schoolbook" panose="02040604050505020304" pitchFamily="18" charset="0"/>
                <a:cs typeface="Arial" panose="020B0604020202020204" pitchFamily="34" charset="0"/>
              </a:rPr>
              <a:t>What type of time limits have you set for social media/internet/texting access?</a:t>
            </a:r>
          </a:p>
          <a:p>
            <a:pPr marL="742950" lvl="1" indent="-285750">
              <a:buFont typeface="Arial" panose="020B0604020202020204" pitchFamily="34" charset="0"/>
              <a:buChar char="•"/>
            </a:pPr>
            <a:r>
              <a:rPr lang="en-US" sz="1600" dirty="0">
                <a:solidFill>
                  <a:srgbClr val="FFFF00"/>
                </a:solidFill>
                <a:latin typeface="Century Schoolbook" panose="02040604050505020304" pitchFamily="18" charset="0"/>
                <a:cs typeface="Arial" panose="020B0604020202020204" pitchFamily="34" charset="0"/>
              </a:rPr>
              <a:t>Do you monitor what apps teens have access to? Do they have to have permission to download and install apps?</a:t>
            </a:r>
          </a:p>
          <a:p>
            <a:pPr marL="742950" lvl="1" indent="-285750">
              <a:buFont typeface="Arial" panose="020B0604020202020204" pitchFamily="34" charset="0"/>
              <a:buChar char="•"/>
            </a:pPr>
            <a:r>
              <a:rPr lang="en-US" sz="1600" dirty="0">
                <a:solidFill>
                  <a:srgbClr val="FFFF00"/>
                </a:solidFill>
                <a:latin typeface="Century Schoolbook" panose="02040604050505020304" pitchFamily="18" charset="0"/>
                <a:cs typeface="Arial" panose="020B0604020202020204" pitchFamily="34" charset="0"/>
              </a:rPr>
              <a:t>Currently, do you review your child’s online presence on a regular basis?</a:t>
            </a:r>
          </a:p>
          <a:p>
            <a:pPr marL="285750" indent="-285750">
              <a:buFont typeface="Arial" panose="020B0604020202020204" pitchFamily="34" charset="0"/>
              <a:buChar char="•"/>
            </a:pPr>
            <a:endParaRPr lang="en-US" dirty="0">
              <a:cs typeface="Arial" panose="020B0604020202020204" pitchFamily="34" charset="0"/>
            </a:endParaRPr>
          </a:p>
          <a:p>
            <a:endParaRPr lang="en-US" dirty="0"/>
          </a:p>
        </p:txBody>
      </p:sp>
      <p:pic>
        <p:nvPicPr>
          <p:cNvPr id="7" name="Picture Placeholder 6" descr="A picture containing sunset, sky, setting, outdoor&#10;&#10;AI-generated content may be incorrect.">
            <a:extLst>
              <a:ext uri="{FF2B5EF4-FFF2-40B4-BE49-F238E27FC236}">
                <a16:creationId xmlns:a16="http://schemas.microsoft.com/office/drawing/2014/main" id="{F3153953-9D3A-DFB2-A0D6-D0525B94417F}"/>
              </a:ext>
            </a:extLst>
          </p:cNvPr>
          <p:cNvPicPr>
            <a:picLocks noGrp="1" noChangeAspect="1"/>
          </p:cNvPicPr>
          <p:nvPr>
            <p:ph type="pic" idx="1"/>
          </p:nvPr>
        </p:nvPicPr>
        <p:blipFill>
          <a:blip r:embed="rId2"/>
          <a:srcRect l="27778" r="27778"/>
          <a:stretch>
            <a:fillRect/>
          </a:stretch>
        </p:blipFill>
        <p:spPr/>
      </p:pic>
    </p:spTree>
    <p:extLst>
      <p:ext uri="{BB962C8B-B14F-4D97-AF65-F5344CB8AC3E}">
        <p14:creationId xmlns:p14="http://schemas.microsoft.com/office/powerpoint/2010/main" val="169900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FBABC-7995-4082-921E-8D21D991CB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A0838-81FD-585F-EA1E-316F8E0350E2}"/>
              </a:ext>
            </a:extLst>
          </p:cNvPr>
          <p:cNvSpPr>
            <a:spLocks noGrp="1"/>
          </p:cNvSpPr>
          <p:nvPr>
            <p:ph type="title"/>
          </p:nvPr>
        </p:nvSpPr>
        <p:spPr>
          <a:xfrm>
            <a:off x="267318" y="2133599"/>
            <a:ext cx="5429147" cy="676109"/>
          </a:xfrm>
        </p:spPr>
        <p:txBody>
          <a:bodyPr/>
          <a:lstStyle/>
          <a:p>
            <a:r>
              <a:rPr lang="en-US" dirty="0">
                <a:solidFill>
                  <a:srgbClr val="FFFF00"/>
                </a:solidFill>
                <a:latin typeface="Century Schoolbook" panose="02040604050505020304" pitchFamily="18" charset="0"/>
              </a:rPr>
              <a:t>What parents can do</a:t>
            </a:r>
          </a:p>
        </p:txBody>
      </p:sp>
      <p:sp>
        <p:nvSpPr>
          <p:cNvPr id="4" name="Text Placeholder 3">
            <a:extLst>
              <a:ext uri="{FF2B5EF4-FFF2-40B4-BE49-F238E27FC236}">
                <a16:creationId xmlns:a16="http://schemas.microsoft.com/office/drawing/2014/main" id="{4149AF99-2A68-6C34-D4FF-5CE029DC6672}"/>
              </a:ext>
            </a:extLst>
          </p:cNvPr>
          <p:cNvSpPr>
            <a:spLocks noGrp="1"/>
          </p:cNvSpPr>
          <p:nvPr>
            <p:ph type="body" sz="half" idx="2"/>
          </p:nvPr>
        </p:nvSpPr>
        <p:spPr>
          <a:xfrm>
            <a:off x="267318" y="2705668"/>
            <a:ext cx="5429147" cy="3372403"/>
          </a:xfrm>
        </p:spPr>
        <p:txBody>
          <a:bodyPr>
            <a:normAutofit/>
          </a:bodyPr>
          <a:lstStyle/>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endParaRPr lang="en-US" dirty="0">
              <a:cs typeface="Arial" panose="020B0604020202020204" pitchFamily="34" charset="0"/>
            </a:endParaRPr>
          </a:p>
          <a:p>
            <a:pPr marL="285750" indent="-285750">
              <a:buFont typeface="Arial" panose="020B0604020202020204" pitchFamily="34" charset="0"/>
              <a:buChar char="•"/>
            </a:pPr>
            <a:r>
              <a:rPr lang="en-US" sz="1800" dirty="0">
                <a:solidFill>
                  <a:srgbClr val="FFFF00"/>
                </a:solidFill>
                <a:latin typeface="Century Schoolbook" panose="02040604050505020304" pitchFamily="18" charset="0"/>
                <a:cs typeface="Arial" panose="020B0604020202020204" pitchFamily="34" charset="0"/>
              </a:rPr>
              <a:t>Shame Free Conversations</a:t>
            </a:r>
          </a:p>
          <a:p>
            <a:pPr marL="742950" lvl="1" indent="-285750">
              <a:buFont typeface="Arial" panose="020B0604020202020204" pitchFamily="34" charset="0"/>
              <a:buChar char="•"/>
            </a:pPr>
            <a:r>
              <a:rPr lang="en-US" sz="1800" dirty="0">
                <a:solidFill>
                  <a:srgbClr val="FFFF00"/>
                </a:solidFill>
                <a:latin typeface="Century Schoolbook" panose="02040604050505020304" pitchFamily="18" charset="0"/>
                <a:cs typeface="Arial" panose="020B0604020202020204" pitchFamily="34" charset="0"/>
              </a:rPr>
              <a:t>Set the tone.</a:t>
            </a:r>
          </a:p>
          <a:p>
            <a:pPr marL="742950" lvl="1" indent="-285750">
              <a:buFont typeface="Arial" panose="020B0604020202020204" pitchFamily="34" charset="0"/>
              <a:buChar char="•"/>
            </a:pPr>
            <a:r>
              <a:rPr lang="en-US" sz="1800" dirty="0">
                <a:solidFill>
                  <a:srgbClr val="FFFF00"/>
                </a:solidFill>
                <a:latin typeface="Century Schoolbook" panose="02040604050505020304" pitchFamily="18" charset="0"/>
                <a:cs typeface="Arial" panose="020B0604020202020204" pitchFamily="34" charset="0"/>
              </a:rPr>
              <a:t>Timing is important. Don’t try when you/teenager are rushed, hungry, or if you are in a time crunch.</a:t>
            </a:r>
          </a:p>
          <a:p>
            <a:pPr marL="742950" lvl="1" indent="-285750">
              <a:buFont typeface="Arial" panose="020B0604020202020204" pitchFamily="34" charset="0"/>
              <a:buChar char="•"/>
            </a:pPr>
            <a:endParaRPr lang="en-US" sz="1600" dirty="0">
              <a:solidFill>
                <a:srgbClr val="FFFF00"/>
              </a:solidFill>
              <a:latin typeface="Century Schoolbook" panose="02040604050505020304" pitchFamily="18" charset="0"/>
              <a:cs typeface="Arial" panose="020B0604020202020204" pitchFamily="34" charset="0"/>
            </a:endParaRPr>
          </a:p>
          <a:p>
            <a:pPr lvl="1"/>
            <a:r>
              <a:rPr lang="en-US" sz="1800" dirty="0">
                <a:solidFill>
                  <a:srgbClr val="FFFF00"/>
                </a:solidFill>
                <a:latin typeface="Century Schoolbook" panose="02040604050505020304" pitchFamily="18" charset="0"/>
                <a:cs typeface="Arial" panose="020B0604020202020204" pitchFamily="34" charset="0"/>
              </a:rPr>
              <a:t>Remember the conversation should start out of concern and love, not frustration.</a:t>
            </a:r>
          </a:p>
          <a:p>
            <a:pPr lvl="1"/>
            <a:endParaRPr lang="en-US" sz="1800" dirty="0">
              <a:solidFill>
                <a:srgbClr val="FFFF00"/>
              </a:solidFill>
              <a:latin typeface="Century Schoolbook" panose="02040604050505020304" pitchFamily="18" charset="0"/>
              <a:cs typeface="Arial" panose="020B0604020202020204" pitchFamily="34" charset="0"/>
            </a:endParaRPr>
          </a:p>
          <a:p>
            <a:pPr lvl="1"/>
            <a:endParaRPr lang="en-US" sz="1600" dirty="0">
              <a:cs typeface="Arial" panose="020B0604020202020204" pitchFamily="34" charset="0"/>
            </a:endParaRPr>
          </a:p>
          <a:p>
            <a:endParaRPr lang="en-US" dirty="0"/>
          </a:p>
        </p:txBody>
      </p:sp>
      <p:pic>
        <p:nvPicPr>
          <p:cNvPr id="15" name="Picture 14" descr="Whiteboard&#10;&#10;AI-generated content may be incorrect.">
            <a:extLst>
              <a:ext uri="{FF2B5EF4-FFF2-40B4-BE49-F238E27FC236}">
                <a16:creationId xmlns:a16="http://schemas.microsoft.com/office/drawing/2014/main" id="{84588367-1777-B8EA-B8CE-BDD2CC64CFAD}"/>
              </a:ext>
            </a:extLst>
          </p:cNvPr>
          <p:cNvPicPr>
            <a:picLocks noChangeAspect="1"/>
          </p:cNvPicPr>
          <p:nvPr/>
        </p:nvPicPr>
        <p:blipFill>
          <a:blip r:embed="rId2"/>
          <a:stretch>
            <a:fillRect/>
          </a:stretch>
        </p:blipFill>
        <p:spPr>
          <a:xfrm>
            <a:off x="4759719" y="533467"/>
            <a:ext cx="2134206" cy="1600132"/>
          </a:xfrm>
          <a:prstGeom prst="rect">
            <a:avLst/>
          </a:prstGeom>
        </p:spPr>
      </p:pic>
      <p:pic>
        <p:nvPicPr>
          <p:cNvPr id="5" name="Picture 4" descr="Text&#10;&#10;AI-generated content may be incorrect.">
            <a:extLst>
              <a:ext uri="{FF2B5EF4-FFF2-40B4-BE49-F238E27FC236}">
                <a16:creationId xmlns:a16="http://schemas.microsoft.com/office/drawing/2014/main" id="{930D2639-8351-D81F-3660-31BD2B89D6D6}"/>
              </a:ext>
            </a:extLst>
          </p:cNvPr>
          <p:cNvPicPr>
            <a:picLocks noChangeAspect="1"/>
          </p:cNvPicPr>
          <p:nvPr/>
        </p:nvPicPr>
        <p:blipFill>
          <a:blip r:embed="rId3"/>
          <a:stretch>
            <a:fillRect/>
          </a:stretch>
        </p:blipFill>
        <p:spPr>
          <a:xfrm>
            <a:off x="6893925" y="0"/>
            <a:ext cx="5298074" cy="6858000"/>
          </a:xfrm>
          <a:prstGeom prst="rect">
            <a:avLst/>
          </a:prstGeom>
        </p:spPr>
      </p:pic>
    </p:spTree>
    <p:extLst>
      <p:ext uri="{BB962C8B-B14F-4D97-AF65-F5344CB8AC3E}">
        <p14:creationId xmlns:p14="http://schemas.microsoft.com/office/powerpoint/2010/main" val="3579350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A1E5-19CC-E0AC-A5EC-B0ED217C38B2}"/>
              </a:ext>
            </a:extLst>
          </p:cNvPr>
          <p:cNvSpPr>
            <a:spLocks noGrp="1"/>
          </p:cNvSpPr>
          <p:nvPr>
            <p:ph type="title"/>
          </p:nvPr>
        </p:nvSpPr>
        <p:spPr>
          <a:xfrm>
            <a:off x="6323400" y="836258"/>
            <a:ext cx="5427000" cy="1712542"/>
          </a:xfrm>
        </p:spPr>
        <p:txBody>
          <a:bodyPr>
            <a:normAutofit/>
          </a:bodyPr>
          <a:lstStyle/>
          <a:p>
            <a:r>
              <a:rPr lang="en-US" dirty="0">
                <a:solidFill>
                  <a:srgbClr val="FFFF00"/>
                </a:solidFill>
              </a:rPr>
              <a:t>What can you do as mayors and government leaders</a:t>
            </a:r>
          </a:p>
        </p:txBody>
      </p:sp>
      <p:pic>
        <p:nvPicPr>
          <p:cNvPr id="6" name="Content Placeholder 5" descr="A picture containing person, outdoor, people, group&#10;&#10;AI-generated content may be incorrect.">
            <a:extLst>
              <a:ext uri="{FF2B5EF4-FFF2-40B4-BE49-F238E27FC236}">
                <a16:creationId xmlns:a16="http://schemas.microsoft.com/office/drawing/2014/main" id="{45B68E72-2904-82BD-1CE3-374A88E4E6AC}"/>
              </a:ext>
            </a:extLst>
          </p:cNvPr>
          <p:cNvPicPr>
            <a:picLocks noGrp="1" noChangeAspect="1"/>
          </p:cNvPicPr>
          <p:nvPr>
            <p:ph idx="1"/>
          </p:nvPr>
        </p:nvPicPr>
        <p:blipFill>
          <a:blip r:embed="rId2"/>
          <a:stretch>
            <a:fillRect/>
          </a:stretch>
        </p:blipFill>
        <p:spPr>
          <a:xfrm>
            <a:off x="361800" y="1612200"/>
            <a:ext cx="4774200" cy="4774200"/>
          </a:xfrm>
        </p:spPr>
      </p:pic>
      <p:sp>
        <p:nvSpPr>
          <p:cNvPr id="4" name="Text Placeholder 3">
            <a:extLst>
              <a:ext uri="{FF2B5EF4-FFF2-40B4-BE49-F238E27FC236}">
                <a16:creationId xmlns:a16="http://schemas.microsoft.com/office/drawing/2014/main" id="{F628DC1B-0BF6-6A80-54BD-05E1A51CFB47}"/>
              </a:ext>
            </a:extLst>
          </p:cNvPr>
          <p:cNvSpPr>
            <a:spLocks noGrp="1"/>
          </p:cNvSpPr>
          <p:nvPr>
            <p:ph type="body" sz="half" idx="2"/>
          </p:nvPr>
        </p:nvSpPr>
        <p:spPr>
          <a:xfrm>
            <a:off x="5634900" y="2747258"/>
            <a:ext cx="5491800" cy="3706484"/>
          </a:xfrm>
        </p:spPr>
        <p:txBody>
          <a:bodyPr>
            <a:normAutofit lnSpcReduction="10000"/>
          </a:bodyPr>
          <a:lstStyle/>
          <a:p>
            <a:pPr marL="285750" indent="-285750">
              <a:buFont typeface="Arial" panose="020B0604020202020204" pitchFamily="34" charset="0"/>
              <a:buChar char="•"/>
            </a:pPr>
            <a:r>
              <a:rPr lang="en-US" dirty="0"/>
              <a:t>Help educate the public and community members by:</a:t>
            </a:r>
          </a:p>
          <a:p>
            <a:pPr marL="285750" indent="-285750">
              <a:buFont typeface="Arial" panose="020B0604020202020204" pitchFamily="34" charset="0"/>
              <a:buChar char="•"/>
            </a:pPr>
            <a:r>
              <a:rPr lang="en-US" dirty="0"/>
              <a:t>Increase awareness by including information in city newsletters</a:t>
            </a:r>
          </a:p>
          <a:p>
            <a:pPr marL="285750" indent="-285750">
              <a:buFont typeface="Arial" panose="020B0604020202020204" pitchFamily="34" charset="0"/>
              <a:buChar char="•"/>
            </a:pPr>
            <a:r>
              <a:rPr lang="en-US" dirty="0"/>
              <a:t>Youth councils can participate in organizations like NUVPEC (Northern Utah Violence Prevention &amp; Education Coalition) and CAPSA</a:t>
            </a:r>
          </a:p>
          <a:p>
            <a:pPr marL="285750" indent="-285750">
              <a:buFont typeface="Arial" panose="020B0604020202020204" pitchFamily="34" charset="0"/>
              <a:buChar char="•"/>
            </a:pPr>
            <a:r>
              <a:rPr lang="en-US" dirty="0"/>
              <a:t>Hosting events like National Night Out or other community presentations</a:t>
            </a:r>
          </a:p>
          <a:p>
            <a:pPr marL="285750" indent="-285750">
              <a:buFont typeface="Arial" panose="020B0604020202020204" pitchFamily="34" charset="0"/>
              <a:buChar char="•"/>
            </a:pPr>
            <a:r>
              <a:rPr lang="en-US" dirty="0"/>
              <a:t>Encourage booths that present information about sextortion and internet safety during community events</a:t>
            </a:r>
          </a:p>
          <a:p>
            <a:pPr marL="285750" indent="-285750">
              <a:buFont typeface="Arial" panose="020B0604020202020204" pitchFamily="34" charset="0"/>
              <a:buChar char="•"/>
            </a:pPr>
            <a:r>
              <a:rPr lang="en-US" dirty="0"/>
              <a:t>Support laws that protect youth from on-line predators</a:t>
            </a:r>
          </a:p>
        </p:txBody>
      </p:sp>
    </p:spTree>
    <p:extLst>
      <p:ext uri="{BB962C8B-B14F-4D97-AF65-F5344CB8AC3E}">
        <p14:creationId xmlns:p14="http://schemas.microsoft.com/office/powerpoint/2010/main" val="342159544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494</TotalTime>
  <Words>871</Words>
  <Application>Microsoft Office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Century Schoolbook</vt:lpstr>
      <vt:lpstr>Vapor Trail</vt:lpstr>
      <vt:lpstr>Sextortion &amp; Internet safety </vt:lpstr>
      <vt:lpstr>Sextortion-What Parents Should Know</vt:lpstr>
      <vt:lpstr>PowerPoint Presentation</vt:lpstr>
      <vt:lpstr>Teen communication </vt:lpstr>
      <vt:lpstr>Red Flags with your teens</vt:lpstr>
      <vt:lpstr>PowerPoint Presentation</vt:lpstr>
      <vt:lpstr>Foundational behaviors</vt:lpstr>
      <vt:lpstr>What parents can do</vt:lpstr>
      <vt:lpstr>What can you do as mayors and government leaders</vt:lpstr>
      <vt:lpstr>PowerPoint Presentation</vt:lpstr>
      <vt:lpstr>Chief Kent Goodrich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Kent Goodrich</dc:creator>
  <cp:lastModifiedBy>Kent Goodrich</cp:lastModifiedBy>
  <cp:revision>8</cp:revision>
  <dcterms:created xsi:type="dcterms:W3CDTF">2025-02-03T16:29:26Z</dcterms:created>
  <dcterms:modified xsi:type="dcterms:W3CDTF">2025-10-18T22:41:58Z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2025-02-03T18:37:07Z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9c6613bc-089a-477a-bc2b-c910de4a9abf</vt:lpwstr>
  </property>
  <property fmtid="{D5CDD505-2E9C-101B-9397-08002B2CF9AE}" pid="7" name="MSIP_Label_defa4170-0d19-0005-0004-bc88714345d2_ActionId">
    <vt:lpwstr>878c3e35-7daa-49ec-b1cf-c44973038e80</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